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sldIdLst>
    <p:sldId id="256" r:id="rId3"/>
    <p:sldId id="276" r:id="rId4"/>
    <p:sldId id="260" r:id="rId5"/>
    <p:sldId id="275" r:id="rId6"/>
    <p:sldId id="273" r:id="rId7"/>
    <p:sldId id="257" r:id="rId8"/>
    <p:sldId id="271" r:id="rId9"/>
    <p:sldId id="261" r:id="rId10"/>
    <p:sldId id="269" r:id="rId11"/>
    <p:sldId id="272" r:id="rId12"/>
    <p:sldId id="274" r:id="rId13"/>
    <p:sldId id="262" r:id="rId14"/>
    <p:sldId id="264" r:id="rId15"/>
    <p:sldId id="263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0CB398A-8DF7-4FFD-BA03-C1662656C94B}" type="datetimeFigureOut">
              <a:rPr lang="en-US" smtClean="0"/>
              <a:t>8/18/2011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87C46A-1832-4C37-932B-D15AE31718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wcpss.net/departments/c-and-i/assessments.htm" TargetMode="External"/><Relationship Id="rId2" Type="http://schemas.openxmlformats.org/officeDocument/2006/relationships/hyperlink" Target="http://www.wcpss.net/curriculum-instruction/assessment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/imgres?imgurl=http://www.u-46.org/it/images/smartboard_000.jpg&amp;imgrefurl=http://www.u-46.org/it/DefinitionofInstructionalTechnology.htm&amp;usg=__HgQzjfyHVLEi31ivdrstNwJnRxo=&amp;h=390&amp;w=437&amp;sz=43&amp;hl=en&amp;start=1&amp;zoom=1&amp;tbnid=ycfBsjDmq_iSaM:&amp;tbnh=112&amp;tbnw=126&amp;ei=7-pNTpu-GJLAgQfshvWYBw&amp;prev=/search%3Fq%3Dinstructional%2Btechnology%26um%3D1%26hl%3Den%26sa%3DN%26tbm%3Disch&amp;um=1&amp;itbs=1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/imgres?imgurl=http://www.visualphotos.com/photo/2x3216948/elementary_school_student_with_stack_of_textbooks_42-17318012.jpg&amp;imgrefurl=http://www.visualphotos.com/image/2x3216948/elementary_school_student_with_stack_of_textbooks&amp;usg=__bs_I9XGKjTMki4h-gT0E1FqfWkk=&amp;h=487&amp;w=700&amp;sz=41&amp;hl=en&amp;start=8&amp;zoom=1&amp;tbnid=qVV9mvoKF1k4nM:&amp;tbnh=97&amp;tbnw=140&amp;ei=IuxNTvqtF43QgAeSr5T6Bg&amp;prev=/search%3Fq%3Dtextbooks%2Belementary%26um%3D1%26hl%3Den%26sa%3DN%26tbm%3Disch&amp;um=1&amp;itbs=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imgres?imgurl=http://www.mrsmacdonaldteacher.com/image_science_globe.gif&amp;imgrefurl=http://www.mrsmacdonaldteacher.com/science%2520fun.html&amp;usg=__7xqCZx2a6R_Jti7AcQoILcQQ-3Y=&amp;h=893&amp;w=844&amp;sz=388&amp;hl=en&amp;start=5&amp;zoom=1&amp;tbnid=hld5ol4QtFsUvM:&amp;tbnh=146&amp;tbnw=138&amp;ei=qelNTpu0IczSgQef74zrBg&amp;prev=/search%3Fq%3Dscience%26um%3D1%26hl%3Den%26sa%3DN%26tbm%3Disch&amp;um=1&amp;itbs=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latin typeface="Berlin Sans FB Demi" pitchFamily="34" charset="0"/>
              </a:rPr>
              <a:t>IRT UPDATES</a:t>
            </a:r>
            <a:endParaRPr lang="en-US" sz="7200" dirty="0">
              <a:latin typeface="Berlin Sans FB Dem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172200"/>
            <a:ext cx="6400800" cy="6096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Berlin Sans FB Demi" pitchFamily="34" charset="0"/>
              </a:rPr>
              <a:t>Friday, August 19, 2011</a:t>
            </a:r>
            <a:endParaRPr lang="en-US" b="1" dirty="0">
              <a:solidFill>
                <a:schemeClr val="tx1"/>
              </a:solidFill>
              <a:latin typeface="Berlin Sans FB Demi" pitchFamily="34" charset="0"/>
            </a:endParaRPr>
          </a:p>
        </p:txBody>
      </p:sp>
      <p:pic>
        <p:nvPicPr>
          <p:cNvPr id="23555" name="Picture 3" descr="C:\Documents and Settings\Administrator\Local Settings\Temporary Internet Files\Content.IE5\4RRK8879\MP90040226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905000"/>
            <a:ext cx="2720773" cy="4079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-5 ASSESSMENT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5181600" cy="49831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Short Term Solution</a:t>
            </a:r>
            <a:endParaRPr lang="en-US" sz="2400" dirty="0" smtClean="0">
              <a:hlinkClick r:id="rId2"/>
            </a:endParaRPr>
          </a:p>
          <a:p>
            <a:r>
              <a:rPr lang="en-US" sz="2400" dirty="0" smtClean="0"/>
              <a:t>Assessments are posted on the Intranet </a:t>
            </a:r>
            <a:r>
              <a:rPr lang="en-US" sz="2400" dirty="0" err="1" smtClean="0"/>
              <a:t>at:</a:t>
            </a:r>
            <a:r>
              <a:rPr lang="en-US" sz="2400" dirty="0" err="1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://www2.wcpss.net/departments/c-and-</a:t>
            </a:r>
            <a:r>
              <a:rPr lang="en-US" sz="2400" dirty="0" err="1">
                <a:hlinkClick r:id="rId3"/>
              </a:rPr>
              <a:t>i</a:t>
            </a:r>
            <a:r>
              <a:rPr lang="en-US" sz="2400" dirty="0">
                <a:hlinkClick r:id="rId3"/>
              </a:rPr>
              <a:t>/</a:t>
            </a:r>
            <a:r>
              <a:rPr lang="en-US" sz="2400" dirty="0" err="1">
                <a:hlinkClick r:id="rId3"/>
              </a:rPr>
              <a:t>assessments.htm</a:t>
            </a:r>
            <a:endParaRPr lang="en-US" sz="2400" dirty="0" smtClean="0"/>
          </a:p>
          <a:p>
            <a:r>
              <a:rPr lang="en-US" sz="2400" dirty="0" err="1" smtClean="0"/>
              <a:t>Apperson</a:t>
            </a:r>
            <a:r>
              <a:rPr lang="en-US" sz="2400" dirty="0" smtClean="0"/>
              <a:t> Benchmark 3000 scanner and </a:t>
            </a:r>
            <a:r>
              <a:rPr lang="en-US" sz="2400" dirty="0" err="1" smtClean="0"/>
              <a:t>DataLink</a:t>
            </a:r>
            <a:r>
              <a:rPr lang="en-US" sz="2400" dirty="0" smtClean="0"/>
              <a:t> software program</a:t>
            </a:r>
          </a:p>
          <a:p>
            <a:r>
              <a:rPr lang="en-US" sz="2400" dirty="0" smtClean="0"/>
              <a:t>Students </a:t>
            </a:r>
            <a:r>
              <a:rPr lang="en-US" sz="2400" dirty="0"/>
              <a:t>will use the Benchmark 29240 bubble-sheet to answer the assessments </a:t>
            </a:r>
            <a:r>
              <a:rPr lang="en-US" sz="2400" dirty="0" smtClean="0"/>
              <a:t>(if you still have an </a:t>
            </a:r>
            <a:r>
              <a:rPr lang="en-US" sz="2400" dirty="0" err="1" smtClean="0"/>
              <a:t>EZData</a:t>
            </a:r>
            <a:r>
              <a:rPr lang="en-US" sz="2400" dirty="0" smtClean="0"/>
              <a:t> forms from last year—recycle)</a:t>
            </a:r>
          </a:p>
          <a:p>
            <a:r>
              <a:rPr lang="en-US" sz="2400" dirty="0" smtClean="0"/>
              <a:t>It is required that only IRT scan bubble sheets and send assessment reports</a:t>
            </a:r>
          </a:p>
          <a:p>
            <a:r>
              <a:rPr lang="en-US" sz="2400" dirty="0" smtClean="0"/>
              <a:t>Teachers will receive assessment results electronically through a </a:t>
            </a:r>
            <a:r>
              <a:rPr lang="en-US" sz="2400" dirty="0" err="1" smtClean="0"/>
              <a:t>Biscom</a:t>
            </a:r>
            <a:r>
              <a:rPr lang="en-US" sz="2400" dirty="0" smtClean="0"/>
              <a:t> Delivery server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50000" t="32000" r="15625" b="48000"/>
          <a:stretch>
            <a:fillRect/>
          </a:stretch>
        </p:blipFill>
        <p:spPr bwMode="auto">
          <a:xfrm>
            <a:off x="5867400" y="5334000"/>
            <a:ext cx="2971800" cy="108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 l="37500" t="8000" r="37500" b="14000"/>
          <a:stretch>
            <a:fillRect/>
          </a:stretch>
        </p:blipFill>
        <p:spPr bwMode="auto">
          <a:xfrm>
            <a:off x="6477000" y="1295400"/>
            <a:ext cx="1885462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TESTING UPDATES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2819400" cy="4525963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CogAts</a:t>
            </a:r>
            <a:r>
              <a:rPr lang="en-US" sz="2400" dirty="0" smtClean="0"/>
              <a:t> and ITBS take place in Fall instead of Spring</a:t>
            </a:r>
          </a:p>
          <a:p>
            <a:r>
              <a:rPr lang="en-US" sz="2400" dirty="0" smtClean="0"/>
              <a:t>Sped. Ed.- 3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Grade IEPs/Testing </a:t>
            </a:r>
            <a:r>
              <a:rPr lang="en-US" sz="2400" dirty="0" err="1" smtClean="0"/>
              <a:t>Accomodations</a:t>
            </a:r>
            <a:endParaRPr lang="en-US" sz="24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6250" t="18000" r="27500" b="9000"/>
          <a:stretch>
            <a:fillRect/>
          </a:stretch>
        </p:blipFill>
        <p:spPr bwMode="auto">
          <a:xfrm>
            <a:off x="3276600" y="609600"/>
            <a:ext cx="5638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429000" y="2362200"/>
            <a:ext cx="54102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29000" y="2590800"/>
            <a:ext cx="54102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52800" y="3048000"/>
            <a:ext cx="54864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352800" y="3276600"/>
            <a:ext cx="54864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52800" y="3886200"/>
            <a:ext cx="54864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52800" y="4495800"/>
            <a:ext cx="54864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352800" y="4724400"/>
            <a:ext cx="54864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352800" y="4876800"/>
            <a:ext cx="54864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352800" y="5257800"/>
            <a:ext cx="5486400" cy="2286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352800" y="5943600"/>
            <a:ext cx="5486400" cy="304800"/>
          </a:xfrm>
          <a:prstGeom prst="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INSTRUCTIONAL TECHNOLOGY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Island accounts will be setup—10 day count</a:t>
            </a:r>
          </a:p>
          <a:p>
            <a:r>
              <a:rPr lang="en-US" dirty="0" smtClean="0"/>
              <a:t>Prescriptive Instruction (will be available again)</a:t>
            </a:r>
          </a:p>
          <a:p>
            <a:r>
              <a:rPr lang="en-US" dirty="0" smtClean="0"/>
              <a:t>Blackboard Support</a:t>
            </a:r>
          </a:p>
          <a:p>
            <a:r>
              <a:rPr lang="en-US" dirty="0" smtClean="0"/>
              <a:t>IRT Instructional Technology Integration Support—</a:t>
            </a:r>
            <a:r>
              <a:rPr lang="en-US" dirty="0" err="1" smtClean="0"/>
              <a:t>Smartboard</a:t>
            </a:r>
            <a:r>
              <a:rPr lang="en-US" dirty="0" smtClean="0"/>
              <a:t>, Classroom Response System, </a:t>
            </a:r>
            <a:r>
              <a:rPr lang="en-US" dirty="0" err="1" smtClean="0"/>
              <a:t>Airslates</a:t>
            </a:r>
            <a:r>
              <a:rPr lang="en-US" dirty="0" smtClean="0"/>
              <a:t>, etc.</a:t>
            </a:r>
            <a:endParaRPr lang="en-US" dirty="0"/>
          </a:p>
        </p:txBody>
      </p:sp>
      <p:pic>
        <p:nvPicPr>
          <p:cNvPr id="9218" name="Picture 2" descr="http://t1.gstatic.com/images?q=tbn:ANd9GcQOGK3P3lJwEDwvfr3U2e89kzQoW5ODcyGZRrqZ439uGpAksN5efnWcK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5562600"/>
            <a:ext cx="1200150" cy="106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TEXTBOOK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Inventory—Aug. 2011 count</a:t>
            </a:r>
          </a:p>
          <a:p>
            <a:r>
              <a:rPr lang="en-US" dirty="0" smtClean="0"/>
              <a:t>Distribution of MX activity/homework books</a:t>
            </a:r>
          </a:p>
          <a:p>
            <a:r>
              <a:rPr lang="en-US" dirty="0" smtClean="0"/>
              <a:t>Social Studies consumables</a:t>
            </a:r>
            <a:endParaRPr lang="en-US" dirty="0"/>
          </a:p>
        </p:txBody>
      </p:sp>
      <p:pic>
        <p:nvPicPr>
          <p:cNvPr id="8196" name="Picture 4" descr="http://t0.gstatic.com/images?q=tbn:ANd9GcSIbsAllP8FKVc7H10oAQlRfvtoGEy9Mf_HEqXh4F8lbqyeAnXAozBc5R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57200"/>
            <a:ext cx="1333500" cy="923925"/>
          </a:xfrm>
          <a:prstGeom prst="rect">
            <a:avLst/>
          </a:prstGeom>
          <a:noFill/>
        </p:spPr>
      </p:pic>
      <p:pic>
        <p:nvPicPr>
          <p:cNvPr id="8197" name="Picture 5" descr="C:\Documents and Settings\Administrator\Local Settings\Temporary Internet Files\Content.IE5\TJYMZ9CY\MP90040898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038600"/>
            <a:ext cx="25146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PROFESSIONAL DEVELOPMENT UPDATES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</p:spPr>
        <p:txBody>
          <a:bodyPr/>
          <a:lstStyle/>
          <a:p>
            <a:r>
              <a:rPr lang="en-US" dirty="0" smtClean="0"/>
              <a:t>PD Calendar (under construction)</a:t>
            </a:r>
          </a:p>
          <a:p>
            <a:r>
              <a:rPr lang="en-US" dirty="0" smtClean="0"/>
              <a:t>Staff PD Survey</a:t>
            </a:r>
          </a:p>
          <a:p>
            <a:r>
              <a:rPr lang="en-US" dirty="0" smtClean="0"/>
              <a:t>E-schools</a:t>
            </a:r>
          </a:p>
          <a:p>
            <a:pPr lvl="1"/>
            <a:r>
              <a:rPr lang="en-US" dirty="0" smtClean="0"/>
              <a:t>Search countywide trainings</a:t>
            </a:r>
          </a:p>
          <a:p>
            <a:pPr lvl="1"/>
            <a:r>
              <a:rPr lang="en-US" dirty="0" smtClean="0"/>
              <a:t>Check teacher transcript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43750" t="18000" r="23750" b="14000"/>
          <a:stretch>
            <a:fillRect/>
          </a:stretch>
        </p:blipFill>
        <p:spPr bwMode="auto">
          <a:xfrm>
            <a:off x="4953000" y="1295400"/>
            <a:ext cx="3962400" cy="518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2" name="Picture 4" descr="C:\Documents and Settings\Administrator\Local Settings\Temporary Internet Files\Content.IE5\6TBGOPRW\MC90044190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9" y="2438400"/>
            <a:ext cx="2837441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INSTRUCTIONAL RESOURCES </a:t>
            </a:r>
            <a:br>
              <a:rPr lang="en-US" dirty="0" smtClean="0"/>
            </a:br>
            <a:r>
              <a:rPr lang="en-US" dirty="0" smtClean="0"/>
              <a:t>(CURRICULUM) WIKI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82879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Access via Blackboard (or </a:t>
            </a:r>
            <a:r>
              <a:rPr lang="en-US" dirty="0" err="1"/>
              <a:t>W</a:t>
            </a:r>
            <a:r>
              <a:rPr lang="en-US" dirty="0" err="1" smtClean="0"/>
              <a:t>ikispaces</a:t>
            </a:r>
            <a:r>
              <a:rPr lang="en-US" dirty="0" smtClean="0"/>
              <a:t> account)</a:t>
            </a:r>
          </a:p>
          <a:p>
            <a:r>
              <a:rPr lang="en-US" dirty="0" smtClean="0"/>
              <a:t>IRT Updates</a:t>
            </a:r>
          </a:p>
          <a:p>
            <a:r>
              <a:rPr lang="en-US" dirty="0" smtClean="0"/>
              <a:t>Assessment Info</a:t>
            </a:r>
          </a:p>
          <a:p>
            <a:r>
              <a:rPr lang="en-US" dirty="0" smtClean="0"/>
              <a:t>Curriculum Info/Resources</a:t>
            </a:r>
            <a:endParaRPr 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t="15360" b="5280"/>
          <a:stretch>
            <a:fillRect/>
          </a:stretch>
        </p:blipFill>
        <p:spPr bwMode="auto">
          <a:xfrm>
            <a:off x="914400" y="3382061"/>
            <a:ext cx="7696200" cy="3323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Science Kit Refill Items—Storage Closets</a:t>
            </a:r>
          </a:p>
          <a:p>
            <a:pPr lvl="0"/>
            <a:r>
              <a:rPr lang="en-US" dirty="0" smtClean="0"/>
              <a:t>Living Organisms</a:t>
            </a:r>
          </a:p>
          <a:p>
            <a:pPr lvl="1"/>
            <a:r>
              <a:rPr lang="en-US" dirty="0" smtClean="0"/>
              <a:t>At least 1-2 week notice</a:t>
            </a:r>
          </a:p>
          <a:p>
            <a:pPr lvl="1"/>
            <a:r>
              <a:rPr lang="en-US" dirty="0" smtClean="0"/>
              <a:t>No deliveries on Mondays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SCIENCE UPDATES</a:t>
            </a:r>
            <a:endParaRPr lang="en-US" dirty="0"/>
          </a:p>
        </p:txBody>
      </p:sp>
      <p:pic>
        <p:nvPicPr>
          <p:cNvPr id="11266" name="Picture 2" descr="http://t2.gstatic.com/images?q=tbn:ANd9GcQKs7cWpQpBYeQ0L37_djiJIkA-D4f2qdngLhDZgR8tVY29Jxf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038600"/>
            <a:ext cx="28194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K-2—Transition to NC Essential Standards</a:t>
            </a:r>
          </a:p>
          <a:p>
            <a:pPr lvl="0"/>
            <a:r>
              <a:rPr lang="en-US" dirty="0"/>
              <a:t>Science NC Essential </a:t>
            </a:r>
            <a:r>
              <a:rPr lang="en-US" dirty="0" smtClean="0"/>
              <a:t>Standards K-2</a:t>
            </a:r>
            <a:endParaRPr lang="en-US" dirty="0"/>
          </a:p>
          <a:p>
            <a:pPr lvl="1"/>
            <a:r>
              <a:rPr lang="en-US" dirty="0"/>
              <a:t>Broken into strands</a:t>
            </a:r>
          </a:p>
          <a:p>
            <a:pPr lvl="2"/>
            <a:r>
              <a:rPr lang="en-US" dirty="0"/>
              <a:t>Forces and Motion</a:t>
            </a:r>
          </a:p>
          <a:p>
            <a:pPr lvl="2"/>
            <a:r>
              <a:rPr lang="en-US" dirty="0"/>
              <a:t>Matter, Properties, and Change</a:t>
            </a:r>
          </a:p>
          <a:p>
            <a:pPr lvl="2"/>
            <a:r>
              <a:rPr lang="en-US" dirty="0"/>
              <a:t>Earth Systems, Structures, &amp; Process</a:t>
            </a:r>
          </a:p>
          <a:p>
            <a:pPr lvl="2"/>
            <a:r>
              <a:rPr lang="en-US" dirty="0"/>
              <a:t>Structures and Functions of Living Organisms</a:t>
            </a:r>
          </a:p>
          <a:p>
            <a:pPr lvl="0"/>
            <a:r>
              <a:rPr lang="en-US" dirty="0" smtClean="0"/>
              <a:t>C &amp; I is asking K-2 </a:t>
            </a:r>
            <a:r>
              <a:rPr lang="en-US" dirty="0"/>
              <a:t>teachers </a:t>
            </a:r>
            <a:r>
              <a:rPr lang="en-US" dirty="0" smtClean="0"/>
              <a:t>to begin </a:t>
            </a:r>
            <a:r>
              <a:rPr lang="en-US" dirty="0"/>
              <a:t>the transition this year so that they may focus more on math and language arts </a:t>
            </a:r>
            <a:r>
              <a:rPr lang="en-US" dirty="0" smtClean="0"/>
              <a:t>transition to common core </a:t>
            </a:r>
            <a:r>
              <a:rPr lang="en-US" dirty="0"/>
              <a:t>in the 2012-13 academic year.</a:t>
            </a:r>
          </a:p>
          <a:p>
            <a:endParaRPr lang="en-US" dirty="0"/>
          </a:p>
        </p:txBody>
      </p:sp>
      <p:pic>
        <p:nvPicPr>
          <p:cNvPr id="27650" name="Picture 2" descr="http://t1.gstatic.com/images?q=tbn:ANd9GcRNoGh4ArA5obFmOJWaLpPBpS1u4K_4arBPMv5B3T9pSJ4zJkVslRyi8-E4CQ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2362200"/>
            <a:ext cx="1314450" cy="1390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What are the major changes?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Kindergarten teachers will no longer teach the Comparing and Measuring Unit/Kit (will move to 1</a:t>
            </a:r>
            <a:r>
              <a:rPr lang="en-US" baseline="30000" dirty="0" smtClean="0">
                <a:solidFill>
                  <a:schemeClr val="tx2">
                    <a:lumMod val="75000"/>
                  </a:schemeClr>
                </a:solidFill>
              </a:rPr>
              <a:t>st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grade)</a:t>
            </a:r>
          </a:p>
          <a:p>
            <a:pPr lvl="2"/>
            <a:r>
              <a:rPr lang="en-US" dirty="0" smtClean="0"/>
              <a:t>Weather, Investigating Properties, Animals 2 x 2</a:t>
            </a:r>
          </a:p>
          <a:p>
            <a:pPr lvl="1"/>
            <a:r>
              <a:rPr lang="en-US" dirty="0" smtClean="0">
                <a:solidFill>
                  <a:srgbClr val="7030A0"/>
                </a:solidFill>
              </a:rPr>
              <a:t>1</a:t>
            </a:r>
            <a:r>
              <a:rPr lang="en-US" baseline="30000" dirty="0" smtClean="0">
                <a:solidFill>
                  <a:srgbClr val="7030A0"/>
                </a:solidFill>
              </a:rPr>
              <a:t>st</a:t>
            </a:r>
            <a:r>
              <a:rPr lang="en-US" dirty="0" smtClean="0">
                <a:solidFill>
                  <a:srgbClr val="7030A0"/>
                </a:solidFill>
              </a:rPr>
              <a:t> grade teachers will no longer teach the Solids &amp; Liquids Unit/Kit (will move to 2</a:t>
            </a:r>
            <a:r>
              <a:rPr lang="en-US" baseline="30000" dirty="0" smtClean="0">
                <a:solidFill>
                  <a:srgbClr val="7030A0"/>
                </a:solidFill>
              </a:rPr>
              <a:t>nd</a:t>
            </a:r>
            <a:r>
              <a:rPr lang="en-US" dirty="0" smtClean="0">
                <a:solidFill>
                  <a:srgbClr val="7030A0"/>
                </a:solidFill>
              </a:rPr>
              <a:t> grade)</a:t>
            </a:r>
          </a:p>
          <a:p>
            <a:pPr lvl="2"/>
            <a:r>
              <a:rPr lang="en-US" dirty="0" smtClean="0"/>
              <a:t>Comparing &amp; Measuring; Pebbles, Sand, &amp; Silt; Organisms; Balance and Motion</a:t>
            </a:r>
          </a:p>
          <a:p>
            <a:pPr lvl="1"/>
            <a:r>
              <a:rPr lang="en-US" dirty="0" smtClean="0">
                <a:solidFill>
                  <a:srgbClr val="7030A0"/>
                </a:solidFill>
              </a:rPr>
              <a:t>2</a:t>
            </a:r>
            <a:r>
              <a:rPr lang="en-US" baseline="30000" dirty="0" smtClean="0">
                <a:solidFill>
                  <a:srgbClr val="7030A0"/>
                </a:solidFill>
              </a:rPr>
              <a:t>nd</a:t>
            </a:r>
            <a:r>
              <a:rPr lang="en-US" dirty="0" smtClean="0">
                <a:solidFill>
                  <a:srgbClr val="7030A0"/>
                </a:solidFill>
              </a:rPr>
              <a:t> grade teachers will no longer teach the Changes unit/kit (will move to 3</a:t>
            </a:r>
            <a:r>
              <a:rPr lang="en-US" baseline="30000" dirty="0" smtClean="0">
                <a:solidFill>
                  <a:srgbClr val="7030A0"/>
                </a:solidFill>
              </a:rPr>
              <a:t>rd</a:t>
            </a:r>
            <a:r>
              <a:rPr lang="en-US" dirty="0" smtClean="0">
                <a:solidFill>
                  <a:srgbClr val="7030A0"/>
                </a:solidFill>
              </a:rPr>
              <a:t> grade next year)</a:t>
            </a:r>
          </a:p>
          <a:p>
            <a:pPr lvl="2"/>
            <a:r>
              <a:rPr lang="en-US" dirty="0" smtClean="0"/>
              <a:t>Solids and Liquids; Air and Weather; Life Cycle of a Butterfly; Sound</a:t>
            </a:r>
            <a:endParaRPr lang="en-US" dirty="0"/>
          </a:p>
          <a:p>
            <a:endParaRPr lang="en-US" dirty="0"/>
          </a:p>
        </p:txBody>
      </p:sp>
      <p:pic>
        <p:nvPicPr>
          <p:cNvPr id="5121" name="Picture 1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914400"/>
            <a:ext cx="913486" cy="76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MATH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875" t="28000" r="21875" b="32000"/>
          <a:stretch>
            <a:fillRect/>
          </a:stretch>
        </p:blipFill>
        <p:spPr bwMode="auto">
          <a:xfrm>
            <a:off x="228600" y="5119382"/>
            <a:ext cx="3429000" cy="151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1769" t="63000" r="21144" b="16000"/>
          <a:stretch>
            <a:fillRect/>
          </a:stretch>
        </p:blipFill>
        <p:spPr bwMode="auto">
          <a:xfrm>
            <a:off x="3962400" y="5257800"/>
            <a:ext cx="5029200" cy="140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4375" t="29000" r="14375" b="10000"/>
          <a:stretch>
            <a:fillRect/>
          </a:stretch>
        </p:blipFill>
        <p:spPr bwMode="auto">
          <a:xfrm>
            <a:off x="609600" y="762000"/>
            <a:ext cx="7924800" cy="424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MATH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875" t="28000" r="21875" b="32000"/>
          <a:stretch>
            <a:fillRect/>
          </a:stretch>
        </p:blipFill>
        <p:spPr bwMode="auto">
          <a:xfrm>
            <a:off x="304800" y="762000"/>
            <a:ext cx="8305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1769" t="63000" r="21144" b="16000"/>
          <a:stretch>
            <a:fillRect/>
          </a:stretch>
        </p:blipFill>
        <p:spPr bwMode="auto">
          <a:xfrm>
            <a:off x="381000" y="4724400"/>
            <a:ext cx="8382000" cy="195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K-2 ASSESSMENT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Kindergarten Initial </a:t>
            </a:r>
            <a:r>
              <a:rPr lang="en-US" dirty="0" smtClean="0"/>
              <a:t>Assessment</a:t>
            </a:r>
          </a:p>
          <a:p>
            <a:pPr lvl="1"/>
            <a:r>
              <a:rPr lang="en-US" dirty="0" smtClean="0"/>
              <a:t>starts August 25</a:t>
            </a:r>
          </a:p>
          <a:p>
            <a:pPr lvl="1"/>
            <a:r>
              <a:rPr lang="en-US" dirty="0" smtClean="0"/>
              <a:t>ends </a:t>
            </a:r>
            <a:r>
              <a:rPr lang="en-US" dirty="0"/>
              <a:t>on September </a:t>
            </a:r>
            <a:r>
              <a:rPr lang="en-US" dirty="0" smtClean="0"/>
              <a:t>23</a:t>
            </a:r>
            <a:endParaRPr lang="en-US" dirty="0"/>
          </a:p>
          <a:p>
            <a:r>
              <a:rPr lang="en-US" dirty="0"/>
              <a:t> </a:t>
            </a:r>
            <a:r>
              <a:rPr lang="en-US" dirty="0" smtClean="0"/>
              <a:t>Remains </a:t>
            </a:r>
            <a:r>
              <a:rPr lang="en-US" dirty="0"/>
              <a:t>the same this year </a:t>
            </a:r>
            <a:endParaRPr lang="en-US" dirty="0" smtClean="0"/>
          </a:p>
          <a:p>
            <a:r>
              <a:rPr lang="en-US" dirty="0" smtClean="0"/>
              <a:t>entering </a:t>
            </a:r>
            <a:r>
              <a:rPr lang="en-US" dirty="0"/>
              <a:t>their data on a scan sheet provided by the Testing </a:t>
            </a:r>
            <a:r>
              <a:rPr lang="en-US" dirty="0" smtClean="0"/>
              <a:t>Office</a:t>
            </a:r>
          </a:p>
          <a:p>
            <a:r>
              <a:rPr lang="en-US" dirty="0" smtClean="0"/>
              <a:t>C </a:t>
            </a:r>
            <a:r>
              <a:rPr lang="en-US" dirty="0"/>
              <a:t>&amp; I once again is not providing KIA recording sheets for the 2011-12 academic year.  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All K-2 department chairs should have received 1</a:t>
            </a:r>
            <a:r>
              <a:rPr lang="en-US" baseline="30000" dirty="0" smtClean="0"/>
              <a:t>st</a:t>
            </a:r>
            <a:r>
              <a:rPr lang="en-US" dirty="0" smtClean="0"/>
              <a:t> quarter math assessments</a:t>
            </a:r>
          </a:p>
          <a:p>
            <a:r>
              <a:rPr lang="en-US" dirty="0" smtClean="0"/>
              <a:t>If need more e-mail IRT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grade teachers are still expected to administer 2 science formative assessments this year</a:t>
            </a:r>
            <a:endParaRPr lang="en-US" dirty="0"/>
          </a:p>
        </p:txBody>
      </p:sp>
      <p:pic>
        <p:nvPicPr>
          <p:cNvPr id="10241" name="Picture 1" descr="C:\Documents and Settings\Administrator\Local Settings\Temporary Internet Files\Content.IE5\JSCQWU7C\MC90028197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876800"/>
            <a:ext cx="1802282" cy="1707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-5 ASSESSMENT UPDATES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121" y="1447800"/>
            <a:ext cx="7193279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&quot;No&quot; Symbol 5"/>
          <p:cNvSpPr/>
          <p:nvPr/>
        </p:nvSpPr>
        <p:spPr>
          <a:xfrm>
            <a:off x="1143000" y="914400"/>
            <a:ext cx="6629400" cy="5715000"/>
          </a:xfrm>
          <a:prstGeom prst="noSmoking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641</TotalTime>
  <Words>366</Words>
  <Application>Microsoft Office PowerPoint</Application>
  <PresentationFormat>On-screen Show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Concourse</vt:lpstr>
      <vt:lpstr>IRT UPDATES</vt:lpstr>
      <vt:lpstr>INSTRUCTIONAL RESOURCES  (CURRICULUM) WIKI</vt:lpstr>
      <vt:lpstr>SCIENCE UPDATES</vt:lpstr>
      <vt:lpstr>SCIENCE UPDATES</vt:lpstr>
      <vt:lpstr>SCIENCE UPDATES</vt:lpstr>
      <vt:lpstr>MATH UPDATES</vt:lpstr>
      <vt:lpstr>MATH UPDATES</vt:lpstr>
      <vt:lpstr>K-2 ASSESSMENT UPDATES</vt:lpstr>
      <vt:lpstr>3-5 ASSESSMENT UPDATES</vt:lpstr>
      <vt:lpstr>3-5 ASSESSMENT UPDATES</vt:lpstr>
      <vt:lpstr>TESTING UPDATES</vt:lpstr>
      <vt:lpstr>INSTRUCTIONAL TECHNOLOGY UPDATES</vt:lpstr>
      <vt:lpstr>TEXTBOOK UPDATES</vt:lpstr>
      <vt:lpstr>PROFESSIONAL DEVELOPMENT UPDATES</vt:lpstr>
      <vt:lpstr>QUESTIONS?</vt:lpstr>
    </vt:vector>
  </TitlesOfParts>
  <Company>Wake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IRT UPDATES</dc:title>
  <dc:creator>Wake County Public Schools</dc:creator>
  <cp:lastModifiedBy>Wake County Public Schools</cp:lastModifiedBy>
  <cp:revision>54</cp:revision>
  <dcterms:created xsi:type="dcterms:W3CDTF">2011-08-19T00:32:21Z</dcterms:created>
  <dcterms:modified xsi:type="dcterms:W3CDTF">2011-08-19T11:14:09Z</dcterms:modified>
</cp:coreProperties>
</file>